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3F7F4E-223B-45B5-9A06-4ED6F24A5E46}"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409919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3F7F4E-223B-45B5-9A06-4ED6F24A5E46}"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115685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3F7F4E-223B-45B5-9A06-4ED6F24A5E46}"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187295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3F7F4E-223B-45B5-9A06-4ED6F24A5E46}"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157963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3F7F4E-223B-45B5-9A06-4ED6F24A5E46}"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278275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3F7F4E-223B-45B5-9A06-4ED6F24A5E46}"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51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3F7F4E-223B-45B5-9A06-4ED6F24A5E46}" type="datetimeFigureOut">
              <a:rPr lang="en-US" smtClean="0"/>
              <a:t>11/13/2022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17192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3F7F4E-223B-45B5-9A06-4ED6F24A5E46}" type="datetimeFigureOut">
              <a:rPr lang="en-US" smtClean="0"/>
              <a:t>11/13/2022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18097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F7F4E-223B-45B5-9A06-4ED6F24A5E46}" type="datetimeFigureOut">
              <a:rPr lang="en-US" smtClean="0"/>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417357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3F7F4E-223B-45B5-9A06-4ED6F24A5E46}"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155473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3F7F4E-223B-45B5-9A06-4ED6F24A5E46}"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2ECE7-F00A-475C-80B6-54075D1E5149}" type="slidenum">
              <a:rPr lang="en-US" smtClean="0"/>
              <a:t>‹#›</a:t>
            </a:fld>
            <a:endParaRPr lang="en-US"/>
          </a:p>
        </p:txBody>
      </p:sp>
    </p:spTree>
    <p:extLst>
      <p:ext uri="{BB962C8B-B14F-4D97-AF65-F5344CB8AC3E}">
        <p14:creationId xmlns:p14="http://schemas.microsoft.com/office/powerpoint/2010/main" val="85099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F7F4E-223B-45B5-9A06-4ED6F24A5E46}" type="datetimeFigureOut">
              <a:rPr lang="en-US" smtClean="0"/>
              <a:t>11/13/2022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2ECE7-F00A-475C-80B6-54075D1E5149}" type="slidenum">
              <a:rPr lang="en-US" smtClean="0"/>
              <a:t>‹#›</a:t>
            </a:fld>
            <a:endParaRPr lang="en-US"/>
          </a:p>
        </p:txBody>
      </p:sp>
    </p:spTree>
    <p:extLst>
      <p:ext uri="{BB962C8B-B14F-4D97-AF65-F5344CB8AC3E}">
        <p14:creationId xmlns:p14="http://schemas.microsoft.com/office/powerpoint/2010/main" val="2878205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35014"/>
            <a:ext cx="12192000" cy="6146845"/>
          </a:xfrm>
        </p:spPr>
        <p:txBody>
          <a:bodyPr>
            <a:normAutofit fontScale="90000"/>
          </a:bodyPr>
          <a:lstStyle/>
          <a:p>
            <a:pPr algn="ctr"/>
            <a:br>
              <a:rPr lang="en-US" b="1" dirty="0"/>
            </a:br>
            <a:br>
              <a:rPr lang="en-US" b="1" dirty="0"/>
            </a:br>
            <a:br>
              <a:rPr lang="en-US" b="1" dirty="0"/>
            </a:br>
            <a:r>
              <a:rPr lang="en-US" b="1" dirty="0"/>
              <a:t>ACCIDENT/INCIDENT OCCURRENCE IN WORKPLACE ENVIRONMENT: THE ROLE, RESPONSIBILITY AND CHARACTERISTICS OF SAFETY ENGINEERS.</a:t>
            </a:r>
            <a:br>
              <a:rPr lang="en-US" dirty="0"/>
            </a:br>
            <a:r>
              <a:rPr lang="en-US" dirty="0"/>
              <a:t> </a:t>
            </a:r>
            <a:br>
              <a:rPr lang="en-US" dirty="0"/>
            </a:br>
            <a:r>
              <a:rPr lang="en-US" b="1" dirty="0"/>
              <a:t>ENGR SAMUEL SHOKUNBI</a:t>
            </a:r>
            <a:br>
              <a:rPr lang="en-US" b="1" dirty="0"/>
            </a:br>
            <a:br>
              <a:rPr lang="en-US" dirty="0"/>
            </a:br>
            <a:r>
              <a:rPr lang="en-US" sz="2800" b="1" dirty="0" err="1"/>
              <a:t>FNISafetyE</a:t>
            </a:r>
            <a:r>
              <a:rPr lang="en-US" sz="2800" b="1" dirty="0"/>
              <a:t>, MNSE, MNIEEE, MNIEE, FIRSM, FIMC, CMC, MISPON, MIPMAN, MISMN, MTECH, MBA.</a:t>
            </a:r>
            <a:br>
              <a:rPr lang="en-US" sz="2800" dirty="0"/>
            </a:br>
            <a:endParaRPr lang="en-US" sz="28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910" y="103032"/>
            <a:ext cx="2021983" cy="1622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 name="Picture 1">
            <a:extLst>
              <a:ext uri="{FF2B5EF4-FFF2-40B4-BE49-F238E27FC236}">
                <a16:creationId xmlns:a16="http://schemas.microsoft.com/office/drawing/2014/main" id="{1EA2B93C-3117-4B81-9E1D-83FFBB815B1F}"/>
              </a:ext>
            </a:extLst>
          </p:cNvPr>
          <p:cNvPicPr>
            <a:picLocks noChangeAspect="1"/>
          </p:cNvPicPr>
          <p:nvPr/>
        </p:nvPicPr>
        <p:blipFill>
          <a:blip r:embed="rId3"/>
          <a:stretch>
            <a:fillRect/>
          </a:stretch>
        </p:blipFill>
        <p:spPr>
          <a:xfrm>
            <a:off x="10367682" y="112896"/>
            <a:ext cx="1708408" cy="1504824"/>
          </a:xfrm>
          <a:prstGeom prst="rect">
            <a:avLst/>
          </a:prstGeom>
        </p:spPr>
      </p:pic>
    </p:spTree>
    <p:extLst>
      <p:ext uri="{BB962C8B-B14F-4D97-AF65-F5344CB8AC3E}">
        <p14:creationId xmlns:p14="http://schemas.microsoft.com/office/powerpoint/2010/main" val="2216037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4729"/>
          </a:xfrm>
        </p:spPr>
        <p:txBody>
          <a:bodyPr>
            <a:normAutofit fontScale="90000"/>
          </a:bodyPr>
          <a:lstStyle/>
          <a:p>
            <a:pPr algn="ctr"/>
            <a:r>
              <a:rPr lang="en-US" b="1" dirty="0"/>
              <a:t>PICTORIAL REPRESENTATION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5471" y="850006"/>
            <a:ext cx="7083380" cy="5640945"/>
          </a:xfrm>
        </p:spPr>
      </p:pic>
    </p:spTree>
    <p:extLst>
      <p:ext uri="{BB962C8B-B14F-4D97-AF65-F5344CB8AC3E}">
        <p14:creationId xmlns:p14="http://schemas.microsoft.com/office/powerpoint/2010/main" val="2890402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pPr algn="ctr"/>
            <a:r>
              <a:rPr lang="en-US" b="1" dirty="0"/>
              <a:t>PICTORIAL REPRESENTATION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3505" y="1056067"/>
            <a:ext cx="7070501" cy="5370490"/>
          </a:xfrm>
        </p:spPr>
      </p:pic>
    </p:spTree>
    <p:extLst>
      <p:ext uri="{BB962C8B-B14F-4D97-AF65-F5344CB8AC3E}">
        <p14:creationId xmlns:p14="http://schemas.microsoft.com/office/powerpoint/2010/main" val="2860296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4729"/>
          </a:xfrm>
        </p:spPr>
        <p:txBody>
          <a:bodyPr>
            <a:normAutofit fontScale="90000"/>
          </a:bodyPr>
          <a:lstStyle/>
          <a:p>
            <a:pPr algn="ctr"/>
            <a:r>
              <a:rPr lang="en-US" b="1" dirty="0"/>
              <a:t>PICTORIAL REPRESENTATION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6079" y="940158"/>
            <a:ext cx="6465194" cy="5602310"/>
          </a:xfrm>
        </p:spPr>
      </p:pic>
    </p:spTree>
    <p:extLst>
      <p:ext uri="{BB962C8B-B14F-4D97-AF65-F5344CB8AC3E}">
        <p14:creationId xmlns:p14="http://schemas.microsoft.com/office/powerpoint/2010/main" val="4047751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81849"/>
          </a:xfrm>
        </p:spPr>
        <p:txBody>
          <a:bodyPr>
            <a:normAutofit fontScale="90000"/>
          </a:bodyPr>
          <a:lstStyle/>
          <a:p>
            <a:pPr algn="ctr"/>
            <a:r>
              <a:rPr lang="en-US" b="1" dirty="0"/>
              <a:t>PICTORIAL REPRESENTATION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1076" y="862883"/>
            <a:ext cx="7534141" cy="5847009"/>
          </a:xfrm>
        </p:spPr>
      </p:pic>
    </p:spTree>
    <p:extLst>
      <p:ext uri="{BB962C8B-B14F-4D97-AF65-F5344CB8AC3E}">
        <p14:creationId xmlns:p14="http://schemas.microsoft.com/office/powerpoint/2010/main" val="3848949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1698"/>
          </a:xfrm>
        </p:spPr>
        <p:txBody>
          <a:bodyPr>
            <a:normAutofit fontScale="90000"/>
          </a:bodyPr>
          <a:lstStyle/>
          <a:p>
            <a:pPr algn="ctr"/>
            <a:r>
              <a:rPr lang="en-US" b="1" dirty="0"/>
              <a:t>PICTORIAL REPRESENTATION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0930" y="772733"/>
            <a:ext cx="6748529" cy="6020872"/>
          </a:xfrm>
        </p:spPr>
      </p:pic>
    </p:spTree>
    <p:extLst>
      <p:ext uri="{BB962C8B-B14F-4D97-AF65-F5344CB8AC3E}">
        <p14:creationId xmlns:p14="http://schemas.microsoft.com/office/powerpoint/2010/main" val="4003279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20462"/>
          </a:xfrm>
        </p:spPr>
        <p:txBody>
          <a:bodyPr>
            <a:normAutofit fontScale="90000"/>
          </a:bodyPr>
          <a:lstStyle/>
          <a:p>
            <a:pPr algn="ctr"/>
            <a:r>
              <a:rPr lang="en-US" sz="4000" b="1" dirty="0"/>
              <a:t>PROFESSIONAL OPERATING FRAMEWORK</a:t>
            </a:r>
            <a:br>
              <a:rPr lang="en-US" dirty="0"/>
            </a:br>
            <a:endParaRPr lang="en-US" dirty="0"/>
          </a:p>
        </p:txBody>
      </p:sp>
      <p:sp>
        <p:nvSpPr>
          <p:cNvPr id="3" name="Content Placeholder 2"/>
          <p:cNvSpPr>
            <a:spLocks noGrp="1"/>
          </p:cNvSpPr>
          <p:nvPr>
            <p:ph idx="1"/>
          </p:nvPr>
        </p:nvSpPr>
        <p:spPr>
          <a:xfrm>
            <a:off x="244699" y="592428"/>
            <a:ext cx="11947301" cy="5584535"/>
          </a:xfrm>
        </p:spPr>
        <p:txBody>
          <a:bodyPr>
            <a:normAutofit/>
          </a:bodyPr>
          <a:lstStyle/>
          <a:p>
            <a:pPr marL="0" indent="0">
              <a:buNone/>
            </a:pPr>
            <a:r>
              <a:rPr lang="en-US" sz="2400" dirty="0"/>
              <a:t>There is dignity in professional practice. Let us attest to the statement below.</a:t>
            </a:r>
          </a:p>
          <a:p>
            <a:pPr marL="0" lvl="0" indent="0">
              <a:buNone/>
            </a:pPr>
            <a:r>
              <a:rPr lang="en-US" sz="2400" dirty="0"/>
              <a:t>A lawyer’s income increases with increase in crime and litigation</a:t>
            </a:r>
          </a:p>
          <a:p>
            <a:pPr marL="0" lvl="0" indent="0">
              <a:buNone/>
            </a:pPr>
            <a:r>
              <a:rPr lang="en-US" sz="2400" dirty="0"/>
              <a:t>While doctor’s income increases with increase in disease/illness but an Engineer’s income increases with increase in prosperity of people and Nation.</a:t>
            </a:r>
          </a:p>
          <a:p>
            <a:pPr marL="0" indent="0">
              <a:buNone/>
            </a:pPr>
            <a:r>
              <a:rPr lang="en-US" sz="2400" dirty="0"/>
              <a:t>Therefore, I’m very proud to be “an Engineer”</a:t>
            </a:r>
          </a:p>
          <a:p>
            <a:endParaRPr lang="en-US" sz="2400" dirty="0"/>
          </a:p>
          <a:p>
            <a:endParaRPr lang="en-US" sz="2400" dirty="0"/>
          </a:p>
          <a:p>
            <a:pPr marL="0" indent="0">
              <a:buNone/>
            </a:pPr>
            <a:endParaRPr lang="en-US" sz="2400" dirty="0"/>
          </a:p>
          <a:p>
            <a:r>
              <a:rPr lang="en-US" sz="2400" b="1" dirty="0"/>
              <a:t>KEYWORDS</a:t>
            </a:r>
            <a:r>
              <a:rPr lang="en-US" sz="2400" dirty="0"/>
              <a:t>: Safety &amp; Standards, Safety rules, safe act practice, code of practice, safety and quality, professionalism work-related injuries, awareness and sensitization, compliance acceptability, negligence, safety culture control measures etc.)</a:t>
            </a:r>
          </a:p>
          <a:p>
            <a:endParaRPr lang="en-US" sz="2400" dirty="0"/>
          </a:p>
        </p:txBody>
      </p:sp>
    </p:spTree>
    <p:extLst>
      <p:ext uri="{BB962C8B-B14F-4D97-AF65-F5344CB8AC3E}">
        <p14:creationId xmlns:p14="http://schemas.microsoft.com/office/powerpoint/2010/main" val="160930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0"/>
            <a:ext cx="10515600" cy="618186"/>
          </a:xfrm>
        </p:spPr>
        <p:txBody>
          <a:bodyPr>
            <a:normAutofit fontScale="90000"/>
          </a:bodyPr>
          <a:lstStyle/>
          <a:p>
            <a:pPr algn="ctr"/>
            <a:r>
              <a:rPr lang="en-US" b="1" dirty="0">
                <a:effectLst/>
                <a:latin typeface="Times New Roman" panose="02020603050405020304" pitchFamily="18" charset="0"/>
                <a:ea typeface="Calibri" panose="020F0502020204030204" pitchFamily="34" charset="0"/>
                <a:cs typeface="Times New Roman" panose="02020603050405020304" pitchFamily="18" charset="0"/>
              </a:rPr>
              <a:t>ABSTRACT</a:t>
            </a:r>
            <a:endParaRPr lang="en-US" dirty="0"/>
          </a:p>
        </p:txBody>
      </p:sp>
      <p:sp>
        <p:nvSpPr>
          <p:cNvPr id="7" name="Content Placeholder 6"/>
          <p:cNvSpPr>
            <a:spLocks noGrp="1"/>
          </p:cNvSpPr>
          <p:nvPr>
            <p:ph idx="1"/>
          </p:nvPr>
        </p:nvSpPr>
        <p:spPr>
          <a:xfrm>
            <a:off x="128790" y="425004"/>
            <a:ext cx="11771290" cy="6104586"/>
          </a:xfrm>
        </p:spPr>
        <p:txBody>
          <a:bodyPr>
            <a:normAutofit fontScale="77500" lnSpcReduction="20000"/>
          </a:bodyPr>
          <a:lstStyle/>
          <a:p>
            <a:pPr marL="0" indent="0">
              <a:lnSpc>
                <a:spcPct val="107000"/>
              </a:lnSpc>
              <a:spcAft>
                <a:spcPts val="800"/>
              </a:spcAft>
              <a:buNone/>
              <a:tabLst>
                <a:tab pos="1762125" algn="l"/>
                <a:tab pos="3098165" algn="ctr"/>
                <a:tab pos="438150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President, the Nigerian Society of Engineers, Engr.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Tasiu</a:t>
            </a:r>
            <a:r>
              <a:rPr lang="en-US" dirty="0">
                <a:effectLst/>
                <a:latin typeface="Times New Roman" panose="02020603050405020304" pitchFamily="18" charset="0"/>
                <a:ea typeface="Calibri" panose="020F0502020204030204" pitchFamily="34" charset="0"/>
                <a:cs typeface="Times New Roman" panose="02020603050405020304" pitchFamily="18" charset="0"/>
              </a:rPr>
              <a:t> 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Gidari-Wudil</a:t>
            </a:r>
            <a:r>
              <a:rPr lang="en-US" dirty="0">
                <a:effectLst/>
                <a:latin typeface="Times New Roman" panose="02020603050405020304" pitchFamily="18" charset="0"/>
                <a:ea typeface="Calibri" panose="020F0502020204030204" pitchFamily="34" charset="0"/>
                <a:cs typeface="Times New Roman" panose="02020603050405020304" pitchFamily="18" charset="0"/>
              </a:rPr>
              <a:t>, FNSE,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FNISafetyE</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 National Chairman, Nigerian Institution of Safety Engineers,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Engr.Akaninyene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Ekong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MNSE,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FNISafetyE</a:t>
            </a:r>
            <a:r>
              <a:rPr lang="en-US" dirty="0">
                <a:effectLst/>
                <a:latin typeface="Times New Roman" panose="02020603050405020304" pitchFamily="18" charset="0"/>
                <a:ea typeface="Calibri" panose="020F0502020204030204" pitchFamily="34" charset="0"/>
                <a:cs typeface="Times New Roman" panose="02020603050405020304" pitchFamily="18" charset="0"/>
              </a:rPr>
              <a:t>, Distinguished Engineers/Participants, I stand on established protocol to underline in fact and truth, that the accidents/incidents occurrence in the workplace environment is NERVE WRENCHING.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My assignment is to throw searchlight on the challenges and the decisions to be implemented towards ensuring safe work practice. I have been given few minutes to speak.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My understanding is that there is loss professional integrity. If care is not taken, there will be no bright future for safety Engineers to look forward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My assumption are that as participants, we stand on the same page from the perspective of safety Engineering challenges at the workplace environment. First, I have to define my impression of an Engineer; An Engineer does things required to serve the needs of his environment by ensuring that standard (safety code of practice) is not compromised. Also, an Engineer manages the framework of process and procedure used by ensuring that all tasks required to achieve safety during practice is maintained and; embraced safety culture in order to protect human life and property.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1323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193183"/>
            <a:ext cx="11186375" cy="6156102"/>
          </a:xfrm>
        </p:spPr>
        <p:txBody>
          <a:bodyPr>
            <a:normAutofit/>
          </a:bodyPr>
          <a:lstStyle/>
          <a:p>
            <a:pPr marL="0" indent="0">
              <a:buNone/>
            </a:pPr>
            <a:r>
              <a:rPr lang="en-US" sz="2400" dirty="0"/>
              <a:t>           </a:t>
            </a:r>
            <a:r>
              <a:rPr lang="en-US" sz="3200" dirty="0"/>
              <a:t>I will follow with some light on </a:t>
            </a:r>
            <a:r>
              <a:rPr lang="en-US" sz="3200" b="1" dirty="0"/>
              <a:t>“who is safety Engineer?”</a:t>
            </a:r>
          </a:p>
          <a:p>
            <a:pPr marL="0" indent="0">
              <a:buNone/>
            </a:pPr>
            <a:endParaRPr lang="en-US" sz="2400" dirty="0"/>
          </a:p>
          <a:p>
            <a:r>
              <a:rPr lang="en-US" sz="2400" dirty="0"/>
              <a:t>A safety Engineer bridge the gap between safety and quality in accordance with standard code of practice of both local (Factories Act, SON, NERC etc.) and international (ISO, OSHA, OHSAS, ILO, WHO etc.) for compliance purposes</a:t>
            </a:r>
          </a:p>
          <a:p>
            <a:r>
              <a:rPr lang="en-US" sz="2400" dirty="0"/>
              <a:t>Also, safety Engineer is the driver of safety right from project/equipment design, installation, commissioning, operations and maintenance/repairs.</a:t>
            </a:r>
          </a:p>
          <a:p>
            <a:r>
              <a:rPr lang="en-US" sz="2400" dirty="0"/>
              <a:t>The role, responsibility and characteristics of a safety Engineer in the society is to maintain professional discipline, ethics and safety standards. Therefore, an acceptable safety standard is deeply embedded in engineering system of practice.</a:t>
            </a:r>
          </a:p>
          <a:p>
            <a:pPr marL="0" indent="0">
              <a:buNone/>
            </a:pPr>
            <a:r>
              <a:rPr lang="en-US" sz="2400" dirty="0"/>
              <a:t>I will thereafter, shine more light on the state of accident/incident report at workplace (ELECTRICITY WORKERS). Because of time constraints, I will x-ray the occurrence on Organization/Management peephole; Agencies/Regulators peephole; and Professional body’s peephole. Often time we hear safety is everyone business</a:t>
            </a:r>
          </a:p>
          <a:p>
            <a:pPr marL="0" indent="0">
              <a:buNone/>
            </a:pPr>
            <a:endParaRPr lang="en-US" sz="2400" dirty="0"/>
          </a:p>
        </p:txBody>
      </p:sp>
    </p:spTree>
    <p:extLst>
      <p:ext uri="{BB962C8B-B14F-4D97-AF65-F5344CB8AC3E}">
        <p14:creationId xmlns:p14="http://schemas.microsoft.com/office/powerpoint/2010/main" val="206085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837126"/>
          </a:xfrm>
        </p:spPr>
        <p:txBody>
          <a:bodyPr>
            <a:normAutofit fontScale="90000"/>
          </a:bodyPr>
          <a:lstStyle/>
          <a:p>
            <a:pPr algn="ctr"/>
            <a:r>
              <a:rPr lang="en-US" sz="4000" b="1" dirty="0"/>
              <a:t>ORGANIZATION/MANAGEMENT PEEPHOLE</a:t>
            </a:r>
            <a:br>
              <a:rPr lang="en-US" dirty="0"/>
            </a:br>
            <a:endParaRPr lang="en-US" dirty="0"/>
          </a:p>
        </p:txBody>
      </p:sp>
      <p:sp>
        <p:nvSpPr>
          <p:cNvPr id="3" name="Content Placeholder 2"/>
          <p:cNvSpPr>
            <a:spLocks noGrp="1"/>
          </p:cNvSpPr>
          <p:nvPr>
            <p:ph idx="1"/>
          </p:nvPr>
        </p:nvSpPr>
        <p:spPr>
          <a:xfrm>
            <a:off x="180304" y="553792"/>
            <a:ext cx="11797048" cy="5834129"/>
          </a:xfrm>
        </p:spPr>
        <p:txBody>
          <a:bodyPr>
            <a:noAutofit/>
          </a:bodyPr>
          <a:lstStyle/>
          <a:p>
            <a:r>
              <a:rPr lang="en-US" sz="2400" dirty="0"/>
              <a:t>Failure of good management system in place are found to be direct or indirect factors in accidents at workplace. Based on the severity of incident/accident occurrences, there is need for Engineers to be appointed as a leader or management representative for effectiveness and implementation of standard task in order to protect human life and property</a:t>
            </a:r>
          </a:p>
          <a:p>
            <a:r>
              <a:rPr lang="en-US" sz="2400" dirty="0"/>
              <a:t>However, due to a lack of good safety culture and poor implementation of policies. The accident/incident frequency rate is on the increase with a lot going unreported to the regulators/agencies. It is good to know that some organization don’t have a systematic and structured process of accident/incident arising from operational activities. To apply control measures to acceptable levels of priorities all risks need to be identified and evaluated provided the risk is known, it will be difficult to control unsafe act and unsafe condition practice in the workplace</a:t>
            </a:r>
          </a:p>
          <a:p>
            <a:r>
              <a:rPr lang="en-US" sz="2400" dirty="0"/>
              <a:t>All personnel must take reasonable care not only to protect themselves but also their colleague because everyone have a duty to work safely</a:t>
            </a:r>
          </a:p>
          <a:p>
            <a:endParaRPr lang="en-US" sz="2400" dirty="0"/>
          </a:p>
        </p:txBody>
      </p:sp>
    </p:spTree>
    <p:extLst>
      <p:ext uri="{BB962C8B-B14F-4D97-AF65-F5344CB8AC3E}">
        <p14:creationId xmlns:p14="http://schemas.microsoft.com/office/powerpoint/2010/main" val="280489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1236371"/>
          </a:xfrm>
        </p:spPr>
        <p:txBody>
          <a:bodyPr>
            <a:normAutofit fontScale="90000"/>
          </a:bodyPr>
          <a:lstStyle/>
          <a:p>
            <a:pPr algn="ctr"/>
            <a:r>
              <a:rPr lang="en-US" sz="4000" b="1" dirty="0"/>
              <a:t>AGENCIES/REGULATORS PEEPHOLE</a:t>
            </a:r>
            <a:br>
              <a:rPr lang="en-US" dirty="0"/>
            </a:br>
            <a:endParaRPr lang="en-US" dirty="0"/>
          </a:p>
        </p:txBody>
      </p:sp>
      <p:sp>
        <p:nvSpPr>
          <p:cNvPr id="3" name="Content Placeholder 2"/>
          <p:cNvSpPr>
            <a:spLocks noGrp="1"/>
          </p:cNvSpPr>
          <p:nvPr>
            <p:ph idx="1"/>
          </p:nvPr>
        </p:nvSpPr>
        <p:spPr>
          <a:xfrm>
            <a:off x="141667" y="862884"/>
            <a:ext cx="11797047" cy="5769735"/>
          </a:xfrm>
        </p:spPr>
        <p:txBody>
          <a:bodyPr>
            <a:noAutofit/>
          </a:bodyPr>
          <a:lstStyle/>
          <a:p>
            <a:r>
              <a:rPr lang="en-US" sz="2400" dirty="0"/>
              <a:t>In line with Factories Act CAP F1 Law of the federation of Nigerian 2004 and several other local and International laws/Guidelines for compliance purposes which is the key to maintain safety policy standards in the workplace environment. </a:t>
            </a:r>
          </a:p>
          <a:p>
            <a:r>
              <a:rPr lang="en-US" sz="2400" dirty="0"/>
              <a:t>However, the statutory Agencies/regulators often compromised. That is the reason of why we are having these issues so if they are to do what is right, they need to do it properly because it’s all about human life and property.</a:t>
            </a:r>
          </a:p>
          <a:p>
            <a:r>
              <a:rPr lang="en-US" sz="2400" dirty="0"/>
              <a:t>Unless something changes, the death toll in workplace environment will continue to rise for example; This Day Newspaper of May 2020 reported that “in its report for the second quarter of 2019, the Nigerian Electricity Regulatory Commission (NERC) lamented that no few that three persons were electrocuted every week. In the last quarter of 2018, there were 136,393 complaints from customers about the negligence of the electricity distribution companies (DISCO) but by the first quarter of 2019, the complaints had jumped to 151,938 while the body counts continue to mount.</a:t>
            </a:r>
          </a:p>
          <a:p>
            <a:r>
              <a:rPr lang="en-US" sz="2400" dirty="0"/>
              <a:t>Also, it was reported in Business Day Newspaper in January 2022 that 335 Electricity workers died in 5 years which is due to lack of training and re-training of personnel, which has created an unhealthy atmosphere for the concern environment.</a:t>
            </a:r>
          </a:p>
          <a:p>
            <a:endParaRPr lang="en-US" sz="2400" dirty="0"/>
          </a:p>
        </p:txBody>
      </p:sp>
    </p:spTree>
    <p:extLst>
      <p:ext uri="{BB962C8B-B14F-4D97-AF65-F5344CB8AC3E}">
        <p14:creationId xmlns:p14="http://schemas.microsoft.com/office/powerpoint/2010/main" val="239081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6682" y="296213"/>
            <a:ext cx="9087118" cy="373487"/>
          </a:xfrm>
        </p:spPr>
        <p:txBody>
          <a:bodyPr>
            <a:normAutofit fontScale="90000"/>
          </a:bodyPr>
          <a:lstStyle/>
          <a:p>
            <a:r>
              <a:rPr lang="en-US" sz="3100" b="1" dirty="0"/>
              <a:t>      </a:t>
            </a:r>
            <a:r>
              <a:rPr lang="en-US" sz="4000" b="1" dirty="0"/>
              <a:t>PROFESSIONAL BODY’S PEEPHOLE</a:t>
            </a:r>
            <a:br>
              <a:rPr lang="en-US" dirty="0"/>
            </a:br>
            <a:endParaRPr lang="en-US" dirty="0"/>
          </a:p>
        </p:txBody>
      </p:sp>
      <p:sp>
        <p:nvSpPr>
          <p:cNvPr id="3" name="Content Placeholder 2"/>
          <p:cNvSpPr>
            <a:spLocks noGrp="1"/>
          </p:cNvSpPr>
          <p:nvPr>
            <p:ph idx="1"/>
          </p:nvPr>
        </p:nvSpPr>
        <p:spPr>
          <a:xfrm>
            <a:off x="218941" y="528033"/>
            <a:ext cx="11784169" cy="6207617"/>
          </a:xfrm>
        </p:spPr>
        <p:txBody>
          <a:bodyPr>
            <a:noAutofit/>
          </a:bodyPr>
          <a:lstStyle/>
          <a:p>
            <a:pPr marL="0" indent="0">
              <a:buNone/>
            </a:pPr>
            <a:r>
              <a:rPr lang="en-US" sz="2400" dirty="0"/>
              <a:t>Yes, safety is everyone business but as an Engineer, everybody’s safety is our top priorities and responsibility as it relates to Engineering equipment competency and operational risk management. Safety is like a lock, an Engineer is the key to open it. Therefore, a safety Engineer does things required to serve the needs of his environment by ensuring that the safety code of practice (Safety at work ACT 1974, safe work practice 1910:147, control of work regulations 2005, Risk management OSHA 1910: 119 etc.) Is not compromised.</a:t>
            </a:r>
          </a:p>
          <a:p>
            <a:pPr marL="0" indent="0">
              <a:buNone/>
            </a:pPr>
            <a:r>
              <a:rPr lang="en-US" sz="2400" dirty="0"/>
              <a:t>Also, there is need for our institution (Nigerian Institution of Safety Engineers) to promote the integration of safety engineering practice in the workplace environment using a business – like approach such as:</a:t>
            </a:r>
          </a:p>
          <a:p>
            <a:pPr lvl="0"/>
            <a:r>
              <a:rPr lang="en-US" sz="2400" dirty="0"/>
              <a:t>To partner with relevant agencies/regulators and industrial sectors</a:t>
            </a:r>
          </a:p>
          <a:p>
            <a:pPr lvl="0"/>
            <a:r>
              <a:rPr lang="en-US" sz="2400" dirty="0"/>
              <a:t>To organize training/seminar for work force on technical acquisition</a:t>
            </a:r>
          </a:p>
          <a:p>
            <a:pPr lvl="0"/>
            <a:r>
              <a:rPr lang="en-US" sz="2400" dirty="0"/>
              <a:t>To engage in routine technical services</a:t>
            </a:r>
          </a:p>
          <a:p>
            <a:pPr lvl="0"/>
            <a:r>
              <a:rPr lang="en-US" sz="2400" dirty="0"/>
              <a:t>To create an awareness on incidents/accidents reduction and unsafe act practices </a:t>
            </a:r>
          </a:p>
          <a:p>
            <a:pPr lvl="0"/>
            <a:r>
              <a:rPr lang="en-US" sz="2400" dirty="0"/>
              <a:t>Compliance to statutory requirements</a:t>
            </a:r>
          </a:p>
          <a:p>
            <a:pPr lvl="0"/>
            <a:r>
              <a:rPr lang="en-US" sz="2400" dirty="0"/>
              <a:t>Zero tolerance adoption</a:t>
            </a:r>
          </a:p>
          <a:p>
            <a:pPr marL="0" indent="0">
              <a:buNone/>
            </a:pPr>
            <a:r>
              <a:rPr lang="en-US" sz="1600" dirty="0"/>
              <a:t> </a:t>
            </a:r>
          </a:p>
          <a:p>
            <a:endParaRPr lang="en-US" sz="1600" dirty="0"/>
          </a:p>
        </p:txBody>
      </p:sp>
    </p:spTree>
    <p:extLst>
      <p:ext uri="{BB962C8B-B14F-4D97-AF65-F5344CB8AC3E}">
        <p14:creationId xmlns:p14="http://schemas.microsoft.com/office/powerpoint/2010/main" val="253661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309093"/>
            <a:ext cx="11848563" cy="6053070"/>
          </a:xfrm>
        </p:spPr>
        <p:txBody>
          <a:bodyPr>
            <a:normAutofit/>
          </a:bodyPr>
          <a:lstStyle/>
          <a:p>
            <a:pPr marL="0" indent="0">
              <a:buNone/>
            </a:pPr>
            <a:r>
              <a:rPr lang="en-US" sz="2400" dirty="0"/>
              <a:t>Finally, the correlation between safety and standards in Engineering practice, is that Engineers bridge the gap between safety and standards. Safety standards have become invaluable for purpose of protecting human life and property in the workplace environment.</a:t>
            </a:r>
          </a:p>
          <a:p>
            <a:pPr marL="0" indent="0">
              <a:buNone/>
            </a:pPr>
            <a:r>
              <a:rPr lang="en-US" sz="2400" dirty="0"/>
              <a:t>There is no assumption in safety, because safety is priceless. The door to safety swings on the hinges of common sense.</a:t>
            </a:r>
          </a:p>
          <a:p>
            <a:pPr marL="0" indent="0">
              <a:buNone/>
            </a:pPr>
            <a:r>
              <a:rPr lang="en-US" sz="2400" dirty="0"/>
              <a:t>Awareness and sensitization is the key to compliance acceptability. It is better to be informed than to be deformed. So, safe action brings lasting satisfaction. Safe operators are smooth operators, if you do it right you will enjoy the benefits because safety is a continuing journey, not a final destination. Safety Engineers are the enabling hands in workplace safety. </a:t>
            </a:r>
          </a:p>
          <a:p>
            <a:pPr marL="0" indent="0">
              <a:buNone/>
            </a:pPr>
            <a:r>
              <a:rPr lang="en-US" sz="2400" dirty="0"/>
              <a:t>In conclusion, Safety is good for business and stimulates economic growth, with high level profitability. Working without safety is a DEAD end job.</a:t>
            </a:r>
          </a:p>
          <a:p>
            <a:endParaRPr lang="en-US" sz="2400" dirty="0"/>
          </a:p>
        </p:txBody>
      </p:sp>
    </p:spTree>
    <p:extLst>
      <p:ext uri="{BB962C8B-B14F-4D97-AF65-F5344CB8AC3E}">
        <p14:creationId xmlns:p14="http://schemas.microsoft.com/office/powerpoint/2010/main" val="1107375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592427"/>
          </a:xfrm>
        </p:spPr>
        <p:txBody>
          <a:bodyPr>
            <a:noAutofit/>
          </a:bodyPr>
          <a:lstStyle/>
          <a:p>
            <a:pPr algn="ctr"/>
            <a:r>
              <a:rPr lang="en-US" sz="3600" b="1" dirty="0"/>
              <a:t>PICTORIAL REPRESENTATION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2895" y="837127"/>
            <a:ext cx="6800045" cy="5904962"/>
          </a:xfrm>
        </p:spPr>
      </p:pic>
    </p:spTree>
    <p:extLst>
      <p:ext uri="{BB962C8B-B14F-4D97-AF65-F5344CB8AC3E}">
        <p14:creationId xmlns:p14="http://schemas.microsoft.com/office/powerpoint/2010/main" val="336168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607"/>
          </a:xfrm>
        </p:spPr>
        <p:txBody>
          <a:bodyPr>
            <a:normAutofit fontScale="90000"/>
          </a:bodyPr>
          <a:lstStyle/>
          <a:p>
            <a:pPr algn="ctr"/>
            <a:r>
              <a:rPr lang="en-US" b="1" dirty="0"/>
              <a:t>PICTORIAL REPRESENTATION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6079" y="927279"/>
            <a:ext cx="7070501" cy="5666704"/>
          </a:xfrm>
        </p:spPr>
      </p:pic>
    </p:spTree>
    <p:extLst>
      <p:ext uri="{BB962C8B-B14F-4D97-AF65-F5344CB8AC3E}">
        <p14:creationId xmlns:p14="http://schemas.microsoft.com/office/powerpoint/2010/main" val="3170672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140</TotalTime>
  <Words>1354</Words>
  <Application>Microsoft Office PowerPoint</Application>
  <PresentationFormat>Widescreen</PresentationFormat>
  <Paragraphs>52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   ACCIDENT/INCIDENT OCCURRENCE IN WORKPLACE ENVIRONMENT: THE ROLE, RESPONSIBILITY AND CHARACTERISTICS OF SAFETY ENGINEERS.   ENGR SAMUEL SHOKUNBI  FNISafetyE, MNSE, MNIEEE, MNIEE, FIRSM, FIMC, CMC, MISPON, MIPMAN, MISMN, MTECH, MBA. </vt:lpstr>
      <vt:lpstr>ABSTRACT</vt:lpstr>
      <vt:lpstr>PowerPoint Presentation</vt:lpstr>
      <vt:lpstr>ORGANIZATION/MANAGEMENT PEEPHOLE </vt:lpstr>
      <vt:lpstr>AGENCIES/REGULATORS PEEPHOLE </vt:lpstr>
      <vt:lpstr>      PROFESSIONAL BODY’S PEEPHOLE </vt:lpstr>
      <vt:lpstr>PowerPoint Presentation</vt:lpstr>
      <vt:lpstr>PICTORIAL REPRESENTATION</vt:lpstr>
      <vt:lpstr>PICTORIAL REPRESENTATION</vt:lpstr>
      <vt:lpstr>PICTORIAL REPRESENTATION</vt:lpstr>
      <vt:lpstr>PICTORIAL REPRESENTATION</vt:lpstr>
      <vt:lpstr>PICTORIAL REPRESENTATION</vt:lpstr>
      <vt:lpstr>PICTORIAL REPRESENTATION</vt:lpstr>
      <vt:lpstr>PICTORIAL REPRESENTATION</vt:lpstr>
      <vt:lpstr>PROFESSIONAL OPERATING FRAMEWORK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ACCIDENT/INCIDENT OCCURRENCE IN WORKPLACE ENVIRONMENT: THE ROLE, RESPONSIBILITY AND CHARACTERISTICS OF SAFETY ENGINEERS.   Engr Samuel Shokunbi  FNISafetyE, MNSE, MNIEEE, MNIEE, FIRSM, FIMC, CMC, MISPON, MIPMAN, MISMN, MTECH, MBA.</dc:title>
  <dc:creator>ENGR SAMUEL SHOKUNBI</dc:creator>
  <cp:lastModifiedBy>ANDREW</cp:lastModifiedBy>
  <cp:revision>16</cp:revision>
  <dcterms:created xsi:type="dcterms:W3CDTF">2022-10-20T12:14:55Z</dcterms:created>
  <dcterms:modified xsi:type="dcterms:W3CDTF">2022-11-13T03:45:01Z</dcterms:modified>
</cp:coreProperties>
</file>